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569454" y="679161"/>
            <a:ext cx="8470900" cy="133350"/>
          </a:xfrm>
          <a:prstGeom prst="rect">
            <a:avLst/>
          </a:prstGeom>
          <a:solidFill>
            <a:srgbClr val="F4B083"/>
          </a:solidFill>
        </p:spPr>
        <p:txBody>
          <a:bodyPr wrap="square" lIns="0" tIns="698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55"/>
              </a:spcBef>
            </a:pPr>
            <a:r>
              <a:rPr dirty="0" sz="750" spc="-20" b="1">
                <a:latin typeface="Calibri"/>
                <a:cs typeface="Calibri"/>
              </a:rPr>
              <a:t>Year</a:t>
            </a:r>
            <a:r>
              <a:rPr dirty="0" sz="750" spc="-15" b="1">
                <a:latin typeface="Calibri"/>
                <a:cs typeface="Calibri"/>
              </a:rPr>
              <a:t> </a:t>
            </a:r>
            <a:r>
              <a:rPr dirty="0" sz="750" spc="-50" b="1">
                <a:latin typeface="Calibri"/>
                <a:cs typeface="Calibri"/>
              </a:rPr>
              <a:t>7</a:t>
            </a:r>
            <a:endParaRPr sz="75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33441" y="805291"/>
          <a:ext cx="9483090" cy="3253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990"/>
                <a:gridCol w="1433830"/>
                <a:gridCol w="1466850"/>
                <a:gridCol w="1115060"/>
                <a:gridCol w="1042035"/>
                <a:gridCol w="1639570"/>
                <a:gridCol w="1765935"/>
              </a:tblGrid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</a:pPr>
                      <a:r>
                        <a:rPr dirty="0" sz="750" spc="-20" b="1">
                          <a:latin typeface="Calibri"/>
                          <a:cs typeface="Calibri"/>
                        </a:rPr>
                        <a:t>Date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CEIAG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Activity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Outcomes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Partners</a:t>
                      </a:r>
                      <a:r>
                        <a:rPr dirty="0" sz="7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involved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Gatsby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Benchmarks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 b="1">
                          <a:latin typeface="Calibri"/>
                          <a:cs typeface="Calibri"/>
                        </a:rPr>
                        <a:t>Met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388620">
                        <a:lnSpc>
                          <a:spcPts val="910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CDI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7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Framework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Builder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Framework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 marL="22860">
                        <a:lnSpc>
                          <a:spcPts val="865"/>
                        </a:lnSpc>
                        <a:spcBef>
                          <a:spcPts val="3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November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L="6985">
                        <a:lnSpc>
                          <a:spcPts val="865"/>
                        </a:lnSpc>
                        <a:spcBef>
                          <a:spcPts val="30"/>
                        </a:spcBef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STEM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Alumna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Pfizer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Talk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 (Vaccine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Development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5730">
                <a:tc>
                  <a:txBody>
                    <a:bodyPr/>
                    <a:lstStyle/>
                    <a:p>
                      <a:pPr marL="22860">
                        <a:lnSpc>
                          <a:spcPts val="865"/>
                        </a:lnSpc>
                        <a:spcBef>
                          <a:spcPts val="3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10th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30"/>
                        </a:spcBef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Week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5730">
                <a:tc>
                  <a:txBody>
                    <a:bodyPr/>
                    <a:lstStyle/>
                    <a:p>
                      <a:pPr marL="22860">
                        <a:lnSpc>
                          <a:spcPts val="865"/>
                        </a:lnSpc>
                        <a:spcBef>
                          <a:spcPts val="3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6th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  <a:spcBef>
                          <a:spcPts val="30"/>
                        </a:spcBef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Fair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15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13th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Self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Awareness Lesson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(40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Minutes)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257810">
                        <a:lnSpc>
                          <a:spcPts val="910"/>
                        </a:lnSpc>
                        <a:spcBef>
                          <a:spcPts val="20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meant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identity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self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awareness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81915" indent="67945">
                        <a:lnSpc>
                          <a:spcPts val="910"/>
                        </a:lnSpc>
                        <a:spcBef>
                          <a:spcPts val="5"/>
                        </a:spcBef>
                        <a:buChar char="*"/>
                        <a:tabLst>
                          <a:tab pos="90805" algn="l"/>
                        </a:tabLst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able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describe themselves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terms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interests,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strengths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aspirations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80645" indent="67945">
                        <a:lnSpc>
                          <a:spcPts val="910"/>
                        </a:lnSpc>
                        <a:buChar char="*"/>
                        <a:tabLst>
                          <a:tab pos="90805" algn="l"/>
                        </a:tabLst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aware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self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awareness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help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them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life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Listening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Creativity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20th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(45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Minutes)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*Outline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is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161925">
                        <a:lnSpc>
                          <a:spcPct val="1014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*Explain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various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reasons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why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people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work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50800">
                        <a:lnSpc>
                          <a:spcPct val="1014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*Describe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different ways people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employed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161925">
                        <a:lnSpc>
                          <a:spcPct val="1014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*Define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different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styles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workplaces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Speaking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Teamwork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2049" y="677571"/>
            <a:ext cx="8269605" cy="16510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Year</a:t>
            </a:r>
            <a:r>
              <a:rPr dirty="0" sz="900" spc="-50" b="1">
                <a:latin typeface="Calibri"/>
                <a:cs typeface="Calibri"/>
              </a:rPr>
              <a:t> 8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31851" y="833910"/>
          <a:ext cx="9505950" cy="379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0145"/>
                <a:gridCol w="1966595"/>
                <a:gridCol w="1176655"/>
                <a:gridCol w="937895"/>
                <a:gridCol w="1291590"/>
                <a:gridCol w="1094104"/>
                <a:gridCol w="1793239"/>
              </a:tblGrid>
              <a:tr h="584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 spc="-20" b="1">
                          <a:latin typeface="Calibri"/>
                          <a:cs typeface="Calibri"/>
                        </a:rPr>
                        <a:t>Date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CEIAG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Activity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9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Outcomes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Partners</a:t>
                      </a:r>
                      <a:r>
                        <a:rPr dirty="0" sz="9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involved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Gatsby</a:t>
                      </a:r>
                      <a:r>
                        <a:rPr dirty="0" sz="9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Benchmarks</a:t>
                      </a:r>
                      <a:r>
                        <a:rPr dirty="0" sz="9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Met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87630">
                        <a:lnSpc>
                          <a:spcPts val="1130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CDI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90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90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Framework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Builder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9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Framework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marL="28575">
                        <a:lnSpc>
                          <a:spcPts val="106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9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November</a:t>
                      </a:r>
                      <a:r>
                        <a:rPr dirty="0" sz="9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7620">
                        <a:lnSpc>
                          <a:spcPts val="1065"/>
                        </a:lnSpc>
                        <a:spcBef>
                          <a:spcPts val="6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STEM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Alumna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Pfizer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Talk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(Vaccine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Development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6210">
                <a:tc>
                  <a:txBody>
                    <a:bodyPr/>
                    <a:lstStyle/>
                    <a:p>
                      <a:pPr marL="28575">
                        <a:lnSpc>
                          <a:spcPts val="106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10th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5715">
                        <a:lnSpc>
                          <a:spcPts val="1065"/>
                        </a:lnSpc>
                        <a:spcBef>
                          <a:spcPts val="6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Week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6210">
                <a:tc>
                  <a:txBody>
                    <a:bodyPr/>
                    <a:lstStyle/>
                    <a:p>
                      <a:pPr marL="28575">
                        <a:lnSpc>
                          <a:spcPts val="1065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6th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8255">
                        <a:lnSpc>
                          <a:spcPts val="1065"/>
                        </a:lnSpc>
                        <a:spcBef>
                          <a:spcPts val="6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Fair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7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1st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April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Employability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(40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Minutes)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34925">
                        <a:lnSpc>
                          <a:spcPts val="1130"/>
                        </a:lnSpc>
                        <a:spcBef>
                          <a:spcPts val="25"/>
                        </a:spcBef>
                        <a:tabLst>
                          <a:tab pos="774065" algn="l"/>
                        </a:tabLst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concept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employability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why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these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important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aware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employability</a:t>
                      </a:r>
                      <a:r>
                        <a:rPr dirty="0" sz="9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currently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developing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8575" marR="53975">
                        <a:lnSpc>
                          <a:spcPts val="113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*Know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could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develop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areas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lives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Morrisby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 marR="56515">
                        <a:lnSpc>
                          <a:spcPct val="104700"/>
                        </a:lnSpc>
                        <a:spcBef>
                          <a:spcPts val="80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life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Possibilities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Speaking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High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1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  <a:spcBef>
                          <a:spcPts val="59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April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8575" marR="203835">
                        <a:lnSpc>
                          <a:spcPct val="1047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Broadening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Understanding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Careers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Zoo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Lesson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60325">
                        <a:lnSpc>
                          <a:spcPts val="113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*Describe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range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careers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zoo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8575" marR="99695">
                        <a:lnSpc>
                          <a:spcPts val="113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job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families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contain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many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jobs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which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could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suit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an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individual's</a:t>
                      </a:r>
                      <a:r>
                        <a:rPr dirty="0" sz="9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9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interests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  <a:spcBef>
                          <a:spcPts val="59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Morrisby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  <a:spcBef>
                          <a:spcPts val="59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  <a:spcBef>
                          <a:spcPts val="59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Possibilities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ts val="1065"/>
                        </a:lnSpc>
                        <a:spcBef>
                          <a:spcPts val="59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Listening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Teamwork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32338" y="678058"/>
          <a:ext cx="9505315" cy="5723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672589"/>
                <a:gridCol w="1602739"/>
                <a:gridCol w="843914"/>
                <a:gridCol w="1169035"/>
                <a:gridCol w="998854"/>
                <a:gridCol w="1687829"/>
              </a:tblGrid>
              <a:tr h="1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60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8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0" b="1">
                          <a:latin typeface="Calibri"/>
                          <a:cs typeface="Calibri"/>
                        </a:rPr>
                        <a:t>9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9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dirty="0" sz="850" spc="-20" b="1">
                          <a:latin typeface="Calibri"/>
                          <a:cs typeface="Calibri"/>
                        </a:rPr>
                        <a:t>Date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CEIAG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Activity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85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Outcomes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Partners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involved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Gatsby</a:t>
                      </a:r>
                      <a:r>
                        <a:rPr dirty="0" sz="85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Benchmarks</a:t>
                      </a:r>
                      <a:r>
                        <a:rPr dirty="0" sz="8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Met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marR="50800">
                        <a:lnSpc>
                          <a:spcPts val="1060"/>
                        </a:lnSpc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8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CDI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8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8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Framework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Builder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Framework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  <a:spcBef>
                          <a:spcPts val="595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November</a:t>
                      </a:r>
                      <a:r>
                        <a:rPr dirty="0" sz="8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2023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6985">
                        <a:lnSpc>
                          <a:spcPts val="1000"/>
                        </a:lnSpc>
                        <a:spcBef>
                          <a:spcPts val="595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STEM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Alumna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Pfizer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Talk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(Vaccine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Development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685">
                <a:tc>
                  <a:txBody>
                    <a:bodyPr/>
                    <a:lstStyle/>
                    <a:p>
                      <a:pPr marL="26670">
                        <a:lnSpc>
                          <a:spcPts val="1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9th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January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2024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5080">
                        <a:lnSpc>
                          <a:spcPts val="1000"/>
                        </a:lnSpc>
                        <a:spcBef>
                          <a:spcPts val="60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8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8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Options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Evening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685">
                <a:tc>
                  <a:txBody>
                    <a:bodyPr/>
                    <a:lstStyle/>
                    <a:p>
                      <a:pPr marL="26670">
                        <a:lnSpc>
                          <a:spcPts val="1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10th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2024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5080">
                        <a:lnSpc>
                          <a:spcPts val="1000"/>
                        </a:lnSpc>
                        <a:spcBef>
                          <a:spcPts val="60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8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Week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6685">
                <a:tc>
                  <a:txBody>
                    <a:bodyPr/>
                    <a:lstStyle/>
                    <a:p>
                      <a:pPr marL="26670">
                        <a:lnSpc>
                          <a:spcPts val="1000"/>
                        </a:lnSpc>
                        <a:spcBef>
                          <a:spcPts val="6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6th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2024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6985">
                        <a:lnSpc>
                          <a:spcPts val="1000"/>
                        </a:lnSpc>
                        <a:spcBef>
                          <a:spcPts val="60"/>
                        </a:spcBef>
                      </a:pPr>
                      <a:r>
                        <a:rPr dirty="0" sz="8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8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Fair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51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 marR="151765">
                        <a:lnSpc>
                          <a:spcPct val="104299"/>
                        </a:lnSpc>
                        <a:spcBef>
                          <a:spcPts val="67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Aspirations/GCSE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Options</a:t>
                      </a:r>
                      <a:r>
                        <a:rPr dirty="0" sz="8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(40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Minutes)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marR="351790">
                        <a:lnSpc>
                          <a:spcPts val="1060"/>
                        </a:lnSpc>
                        <a:spcBef>
                          <a:spcPts val="25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*Develop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awareness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careers that interest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them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6670" marR="240665">
                        <a:lnSpc>
                          <a:spcPts val="1060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aware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level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qualification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achieve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affect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jobs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enter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6670" marR="107950">
                        <a:lnSpc>
                          <a:spcPts val="106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*Identify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investigate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depth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just" marL="26670" marR="402590">
                        <a:lnSpc>
                          <a:spcPct val="104299"/>
                        </a:lnSpc>
                        <a:spcBef>
                          <a:spcPts val="52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Morrisby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Software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required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 marR="183515">
                        <a:lnSpc>
                          <a:spcPct val="104299"/>
                        </a:lnSpc>
                        <a:spcBef>
                          <a:spcPts val="525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life and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Possibilities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High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0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6670" marR="287655">
                        <a:lnSpc>
                          <a:spcPct val="104299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Investigate Careers Lesson 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(40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Minutes)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marR="80645">
                        <a:lnSpc>
                          <a:spcPct val="104299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*Explore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labour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careers.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6670" marR="40005">
                        <a:lnSpc>
                          <a:spcPct val="104299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*Identified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and/or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subject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need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improve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pursue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those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careers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just" marL="26670" marR="264160">
                        <a:lnSpc>
                          <a:spcPct val="104299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*Decided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whether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investigated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suit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them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just" marL="26670" marR="402590">
                        <a:lnSpc>
                          <a:spcPct val="104299"/>
                        </a:lnSpc>
                        <a:spcBef>
                          <a:spcPts val="70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Morrisby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Software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required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Possibilities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High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62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Green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Lesson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marR="83820">
                        <a:lnSpc>
                          <a:spcPct val="104299"/>
                        </a:lnSpc>
                        <a:spcBef>
                          <a:spcPts val="10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*Consider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green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broaden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understanding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green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across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range of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sectors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just" marL="26670" marR="194945">
                        <a:lnSpc>
                          <a:spcPct val="104299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*Identify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environmental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issues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interest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them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related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careers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6670" marR="33020">
                        <a:lnSpc>
                          <a:spcPct val="104299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*Identify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aspects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job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role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help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support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healthy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environment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Morrisby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6670" marR="82550">
                        <a:lnSpc>
                          <a:spcPct val="104299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Possibilities</a:t>
                      </a:r>
                      <a:r>
                        <a:rPr dirty="0" sz="8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See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Big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Picture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ts val="1000"/>
                        </a:lnSpc>
                      </a:pPr>
                      <a:r>
                        <a:rPr dirty="0" sz="85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Speaking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Creativity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68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6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6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6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6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55246" y="677849"/>
            <a:ext cx="8006080" cy="159385"/>
          </a:xfrm>
          <a:prstGeom prst="rect">
            <a:avLst/>
          </a:prstGeom>
          <a:solidFill>
            <a:srgbClr val="8EAADB"/>
          </a:solidFill>
        </p:spPr>
        <p:txBody>
          <a:bodyPr wrap="square" lIns="0" tIns="8255" rIns="0" bIns="0" rtlCol="0" vert="horz">
            <a:spAutoFit/>
          </a:bodyPr>
          <a:lstStyle/>
          <a:p>
            <a:pPr algn="ctr" marR="5715">
              <a:lnSpc>
                <a:spcPct val="100000"/>
              </a:lnSpc>
              <a:spcBef>
                <a:spcPts val="65"/>
              </a:spcBef>
            </a:pPr>
            <a:r>
              <a:rPr dirty="0" sz="900" spc="-20" b="1">
                <a:latin typeface="Calibri"/>
                <a:cs typeface="Calibri"/>
              </a:rPr>
              <a:t>Year</a:t>
            </a:r>
            <a:r>
              <a:rPr dirty="0" sz="900" spc="-30" b="1">
                <a:latin typeface="Calibri"/>
                <a:cs typeface="Calibri"/>
              </a:rPr>
              <a:t> </a:t>
            </a:r>
            <a:r>
              <a:rPr dirty="0" sz="900" spc="-25" b="1"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32129" y="828906"/>
          <a:ext cx="9505950" cy="4225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3035"/>
                <a:gridCol w="2027554"/>
                <a:gridCol w="1638300"/>
                <a:gridCol w="906780"/>
                <a:gridCol w="1017904"/>
                <a:gridCol w="676275"/>
                <a:gridCol w="1733550"/>
              </a:tblGrid>
              <a:tr h="699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20" b="1">
                          <a:latin typeface="Calibri"/>
                          <a:cs typeface="Calibri"/>
                        </a:rPr>
                        <a:t>Date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CEIAG Activity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9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Outcomes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Partners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involved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7305" marR="52705">
                        <a:lnSpc>
                          <a:spcPct val="101200"/>
                        </a:lnSpc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Gatsby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Benchmarks</a:t>
                      </a:r>
                      <a:r>
                        <a:rPr dirty="0" sz="90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Met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40005">
                        <a:lnSpc>
                          <a:spcPts val="1090"/>
                        </a:lnSpc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area</a:t>
                      </a:r>
                      <a:r>
                        <a:rPr dirty="0" sz="9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CDI</a:t>
                      </a:r>
                      <a:r>
                        <a:rPr dirty="0" sz="9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90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Developmen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t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 Framework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Builder</a:t>
                      </a:r>
                      <a:r>
                        <a:rPr dirty="0" sz="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Framework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0495">
                <a:tc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November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7620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STEM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Alumna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Pfizer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Talk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(Vaccine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Development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0495">
                <a:tc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10th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5080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National Careers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Week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0495">
                <a:tc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6th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7620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9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Fair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98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  <a:spcBef>
                          <a:spcPts val="5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305" marR="362585">
                        <a:lnSpc>
                          <a:spcPct val="1012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Challenging Workplace Stereotypes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(40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Minutes)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7305" marR="190500">
                        <a:lnSpc>
                          <a:spcPct val="101200"/>
                        </a:lnSpc>
                        <a:spcBef>
                          <a:spcPts val="1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meant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prejudice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stereotypes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just" marL="27305" marR="116205">
                        <a:lnSpc>
                          <a:spcPct val="1012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able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recognise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own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people's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stereotypical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attitudes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prejudices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7305" marR="172720">
                        <a:lnSpc>
                          <a:spcPct val="1012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aware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negative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consequences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prejudice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stereotypes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7305" marR="129539">
                        <a:lnSpc>
                          <a:spcPct val="1012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*Demonstrate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challenge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negative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labels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  <a:spcBef>
                          <a:spcPts val="54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Morrisby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  <a:spcBef>
                          <a:spcPts val="5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305" marR="91440">
                        <a:lnSpc>
                          <a:spcPct val="1012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Balance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Life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305" marR="286385">
                        <a:lnSpc>
                          <a:spcPct val="1012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Speaking,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Problem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Solving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Teamwork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9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7305" marR="462915">
                        <a:lnSpc>
                          <a:spcPct val="1012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Future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(40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Minutes)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381635">
                        <a:lnSpc>
                          <a:spcPts val="1090"/>
                        </a:lnSpc>
                        <a:spcBef>
                          <a:spcPts val="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*Recall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types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opportunties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maybe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available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future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7305" marR="116839">
                        <a:lnSpc>
                          <a:spcPts val="109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*Describe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necessary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be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successful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future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Morrisby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7305" marR="105410">
                        <a:lnSpc>
                          <a:spcPct val="1012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Possibilities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Speaking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Teamwork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2024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Discover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LMI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Lesson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7305" marR="70485">
                        <a:lnSpc>
                          <a:spcPts val="1090"/>
                        </a:lnSpc>
                        <a:spcBef>
                          <a:spcPts val="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labour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(LMI)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why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is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important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career planning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7305" marR="264795">
                        <a:lnSpc>
                          <a:spcPts val="1090"/>
                        </a:lnSpc>
                        <a:spcBef>
                          <a:spcPts val="10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*Assess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credibility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LMI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sources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7305" marR="92710">
                        <a:lnSpc>
                          <a:spcPts val="109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*Utilise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local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LMI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assess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favourite career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Morrisby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7305" marR="105410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Possibilities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Seeing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Bigger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Picture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305" marR="290195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Problem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Solving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Teamwork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9629761" y="1315933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0"/>
                </a:moveTo>
                <a:lnTo>
                  <a:pt x="0" y="609585"/>
                </a:lnTo>
              </a:path>
            </a:pathLst>
          </a:custGeom>
          <a:ln w="68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907196" y="678950"/>
            <a:ext cx="7308215" cy="137160"/>
          </a:xfrm>
          <a:prstGeom prst="rect">
            <a:avLst/>
          </a:prstGeom>
          <a:solidFill>
            <a:srgbClr val="9BC1E4"/>
          </a:solidFill>
        </p:spPr>
        <p:txBody>
          <a:bodyPr wrap="square" lIns="0" tIns="10160" rIns="0" bIns="0" rtlCol="0" vert="horz">
            <a:spAutoFit/>
          </a:bodyPr>
          <a:lstStyle/>
          <a:p>
            <a:pPr algn="ctr" marR="3810">
              <a:lnSpc>
                <a:spcPct val="100000"/>
              </a:lnSpc>
              <a:spcBef>
                <a:spcPts val="80"/>
              </a:spcBef>
            </a:pPr>
            <a:r>
              <a:rPr dirty="0" sz="750" spc="-10" b="1">
                <a:latin typeface="Calibri"/>
                <a:cs typeface="Calibri"/>
              </a:rPr>
              <a:t>Year </a:t>
            </a:r>
            <a:r>
              <a:rPr dirty="0" sz="750" spc="-25" b="1">
                <a:latin typeface="Calibri"/>
                <a:cs typeface="Calibri"/>
              </a:rPr>
              <a:t>11</a:t>
            </a:r>
            <a:endParaRPr sz="75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633230" y="809087"/>
          <a:ext cx="8658860" cy="6057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3810"/>
                <a:gridCol w="1322069"/>
                <a:gridCol w="1315085"/>
                <a:gridCol w="781050"/>
                <a:gridCol w="1075689"/>
                <a:gridCol w="1315720"/>
                <a:gridCol w="1493520"/>
              </a:tblGrid>
              <a:tr h="246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spc="-20" b="1">
                          <a:latin typeface="Calibri"/>
                          <a:cs typeface="Calibri"/>
                        </a:rPr>
                        <a:t>Date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CEIAG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Activity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7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Outcomes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Partners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involved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Gatsby</a:t>
                      </a:r>
                      <a:r>
                        <a:rPr dirty="0" sz="7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Benchmarks</a:t>
                      </a:r>
                      <a:r>
                        <a:rPr dirty="0" sz="75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 b="1">
                          <a:latin typeface="Calibri"/>
                          <a:cs typeface="Calibri"/>
                        </a:rPr>
                        <a:t>Met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24765">
                        <a:lnSpc>
                          <a:spcPts val="940"/>
                        </a:lnSpc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CDI</a:t>
                      </a:r>
                      <a:r>
                        <a:rPr dirty="0" sz="7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7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75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Framework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Builder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Framework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39">
                <a:tc>
                  <a:txBody>
                    <a:bodyPr/>
                    <a:lstStyle/>
                    <a:p>
                      <a:pPr marL="23495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11th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October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Sixth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Form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Evening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9539">
                <a:tc>
                  <a:txBody>
                    <a:bodyPr/>
                    <a:lstStyle/>
                    <a:p>
                      <a:pPr marL="23495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November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5080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STEM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Alumna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Pfizer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Talk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(Vaccine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Development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02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495" marR="329565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Through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second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half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Autumn</a:t>
                      </a:r>
                      <a:r>
                        <a:rPr dirty="0" sz="7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term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495" marR="72390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Sixth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Form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Week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Individual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One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Ones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 marR="212725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*Personal One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One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appointments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students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discuss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future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options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5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Careers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5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495" marR="72390">
                        <a:lnSpc>
                          <a:spcPct val="1046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Possibilities 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5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27th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Nov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 marR="116839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Morrisby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Profiling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Aptitutes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Psychometric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Testing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37465">
                        <a:lnSpc>
                          <a:spcPts val="940"/>
                        </a:lnSpc>
                        <a:spcBef>
                          <a:spcPts val="2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*Develop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understanding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strengths, career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interests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preferences,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personality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priorities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109220">
                        <a:lnSpc>
                          <a:spcPts val="94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aware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level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qualification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achieve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affect the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jobs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enter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268605">
                        <a:lnSpc>
                          <a:spcPts val="94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*Identify three careers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investigate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depth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 marR="23495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Morrisby</a:t>
                      </a:r>
                      <a:r>
                        <a:rPr dirty="0" sz="7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Platform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required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 marR="93980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Explore Possibilities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Life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 4th</a:t>
                      </a:r>
                      <a:r>
                        <a:rPr dirty="0" sz="75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Dec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Aptitutes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(40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Minutes)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37465">
                        <a:lnSpc>
                          <a:spcPts val="940"/>
                        </a:lnSpc>
                        <a:spcBef>
                          <a:spcPts val="2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*Develop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understanding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strengths, career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interests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preferences,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personality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priorities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109220">
                        <a:lnSpc>
                          <a:spcPts val="94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aware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level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qualification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achieve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affect the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jobs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enter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268605">
                        <a:lnSpc>
                          <a:spcPts val="94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*Identify three careers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investigate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depth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 marR="23495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Morrisby</a:t>
                      </a:r>
                      <a:r>
                        <a:rPr dirty="0" sz="7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Platform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required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 marR="93980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Explore Possibilities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Life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1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11th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December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Options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Lesson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66675">
                        <a:lnSpc>
                          <a:spcPts val="940"/>
                        </a:lnSpc>
                        <a:spcBef>
                          <a:spcPts val="3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*Explain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range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options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16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104775">
                        <a:lnSpc>
                          <a:spcPts val="94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style is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relevan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decisions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at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59055">
                        <a:lnSpc>
                          <a:spcPts val="940"/>
                        </a:lnSpc>
                        <a:tabLst>
                          <a:tab pos="299720" algn="l"/>
                          <a:tab pos="488950" algn="l"/>
                        </a:tabLst>
                      </a:pPr>
                      <a:r>
                        <a:rPr dirty="0" sz="750" spc="-25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*Discuss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preferred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option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routes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available to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get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there 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this might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affect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decision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	*Consider</a:t>
                      </a:r>
                      <a:r>
                        <a:rPr dirty="0" sz="7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entry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requirements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education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apprenticeships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this might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affect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decsion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16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3495" marR="72390">
                        <a:lnSpc>
                          <a:spcPct val="104600"/>
                        </a:lnSpc>
                        <a:spcBef>
                          <a:spcPts val="52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Possibilities 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Listening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16510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Jan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Apprenticeships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Lesson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546735">
                        <a:lnSpc>
                          <a:spcPct val="1046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*Describe</a:t>
                      </a:r>
                      <a:r>
                        <a:rPr dirty="0" sz="7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7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apprenticeship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is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119380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*Explain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pros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cons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apprenticeships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132715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*Detail the different levels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apprenticeships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3495" marR="106045">
                        <a:lnSpc>
                          <a:spcPct val="1046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apprenticeships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3495" marR="47625">
                        <a:lnSpc>
                          <a:spcPct val="1046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Explore Possibilities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Seeing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Big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Picture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ts val="869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Listening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39">
                <a:tc>
                  <a:txBody>
                    <a:bodyPr/>
                    <a:lstStyle/>
                    <a:p>
                      <a:pPr marL="23495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10th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3175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Week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9539">
                <a:tc>
                  <a:txBody>
                    <a:bodyPr/>
                    <a:lstStyle/>
                    <a:p>
                      <a:pPr marL="23495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6th March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5715">
                        <a:lnSpc>
                          <a:spcPts val="869"/>
                        </a:lnSpc>
                        <a:spcBef>
                          <a:spcPts val="55"/>
                        </a:spcBef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7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Fair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9223226" y="1307192"/>
            <a:ext cx="372110" cy="62166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80"/>
              </a:spcBef>
            </a:pPr>
            <a:r>
              <a:rPr dirty="0" sz="750">
                <a:latin typeface="Calibri"/>
                <a:cs typeface="Calibri"/>
              </a:rPr>
              <a:t>Need</a:t>
            </a:r>
            <a:r>
              <a:rPr dirty="0" sz="750" spc="15">
                <a:latin typeface="Calibri"/>
                <a:cs typeface="Calibri"/>
              </a:rPr>
              <a:t> </a:t>
            </a:r>
            <a:r>
              <a:rPr dirty="0" sz="750" spc="-25">
                <a:latin typeface="Calibri"/>
                <a:cs typeface="Calibri"/>
              </a:rPr>
              <a:t>to</a:t>
            </a:r>
            <a:r>
              <a:rPr dirty="0" sz="750" spc="500">
                <a:latin typeface="Calibri"/>
                <a:cs typeface="Calibri"/>
              </a:rPr>
              <a:t> </a:t>
            </a:r>
            <a:r>
              <a:rPr dirty="0" sz="750">
                <a:latin typeface="Calibri"/>
                <a:cs typeface="Calibri"/>
              </a:rPr>
              <a:t>deliver</a:t>
            </a:r>
            <a:r>
              <a:rPr dirty="0" sz="750" spc="5">
                <a:latin typeface="Calibri"/>
                <a:cs typeface="Calibri"/>
              </a:rPr>
              <a:t> </a:t>
            </a:r>
            <a:r>
              <a:rPr dirty="0" sz="750" spc="-50">
                <a:latin typeface="Calibri"/>
                <a:cs typeface="Calibri"/>
              </a:rPr>
              <a:t>2</a:t>
            </a:r>
            <a:r>
              <a:rPr dirty="0" sz="750" spc="500">
                <a:latin typeface="Calibri"/>
                <a:cs typeface="Calibri"/>
              </a:rPr>
              <a:t> </a:t>
            </a:r>
            <a:r>
              <a:rPr dirty="0" sz="750" spc="-10">
                <a:latin typeface="Calibri"/>
                <a:cs typeface="Calibri"/>
              </a:rPr>
              <a:t>during</a:t>
            </a:r>
            <a:r>
              <a:rPr dirty="0" sz="750" spc="500">
                <a:latin typeface="Calibri"/>
                <a:cs typeface="Calibri"/>
              </a:rPr>
              <a:t> </a:t>
            </a:r>
            <a:r>
              <a:rPr dirty="0" sz="750" spc="-10">
                <a:latin typeface="Calibri"/>
                <a:cs typeface="Calibri"/>
              </a:rPr>
              <a:t>experien</a:t>
            </a:r>
            <a:r>
              <a:rPr dirty="0" sz="750" spc="500">
                <a:latin typeface="Calibri"/>
                <a:cs typeface="Calibri"/>
              </a:rPr>
              <a:t> </a:t>
            </a:r>
            <a:r>
              <a:rPr dirty="0" sz="750">
                <a:latin typeface="Calibri"/>
                <a:cs typeface="Calibri"/>
              </a:rPr>
              <a:t>ce</a:t>
            </a:r>
            <a:r>
              <a:rPr dirty="0" sz="750" spc="5">
                <a:latin typeface="Calibri"/>
                <a:cs typeface="Calibri"/>
              </a:rPr>
              <a:t> </a:t>
            </a:r>
            <a:r>
              <a:rPr dirty="0" sz="750" spc="-20">
                <a:latin typeface="Calibri"/>
                <a:cs typeface="Calibri"/>
              </a:rPr>
              <a:t>week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33464" y="679184"/>
          <a:ext cx="9502775" cy="5875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3020"/>
                <a:gridCol w="1514475"/>
                <a:gridCol w="2143125"/>
                <a:gridCol w="899795"/>
                <a:gridCol w="1038859"/>
                <a:gridCol w="1065529"/>
                <a:gridCol w="1456054"/>
              </a:tblGrid>
              <a:tr h="125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860"/>
                        </a:lnSpc>
                        <a:spcBef>
                          <a:spcPts val="25"/>
                        </a:spcBef>
                      </a:pPr>
                      <a:r>
                        <a:rPr dirty="0" sz="750" spc="-20" b="1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 b="1">
                          <a:latin typeface="Calibri"/>
                          <a:cs typeface="Calibri"/>
                        </a:rPr>
                        <a:t>12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20" b="1">
                          <a:latin typeface="Calibri"/>
                          <a:cs typeface="Calibri"/>
                        </a:rPr>
                        <a:t>Date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CEIAG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Activity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Outcomes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Partners</a:t>
                      </a:r>
                      <a:r>
                        <a:rPr dirty="0" sz="7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involved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Gatsby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Benchmarks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 b="1">
                          <a:latin typeface="Calibri"/>
                          <a:cs typeface="Calibri"/>
                        </a:rPr>
                        <a:t>Met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97790">
                        <a:lnSpc>
                          <a:spcPts val="910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 b="1">
                          <a:latin typeface="Calibri"/>
                          <a:cs typeface="Calibri"/>
                        </a:rPr>
                        <a:t>CDI</a:t>
                      </a:r>
                      <a:r>
                        <a:rPr dirty="0" sz="7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7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Framework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Skills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Builder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7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Framework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marL="22860">
                        <a:lnSpc>
                          <a:spcPts val="860"/>
                        </a:lnSpc>
                        <a:spcBef>
                          <a:spcPts val="2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November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860"/>
                        </a:lnSpc>
                        <a:spcBef>
                          <a:spcPts val="25"/>
                        </a:spcBef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STEM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Alumna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Pfizer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Talk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 (Vaccine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Development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Options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Lesson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28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*Explain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range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options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18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algn="just" marL="22860" marR="1028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own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preferred learning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styles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describe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these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might affect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decision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18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algn="just" marL="22860" marR="76200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*Discuss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preferred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 option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routes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available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get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there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might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affect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decision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18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 marR="11493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Listening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Teamwork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marL="22860">
                        <a:lnSpc>
                          <a:spcPts val="860"/>
                        </a:lnSpc>
                        <a:spcBef>
                          <a:spcPts val="2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10th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860"/>
                        </a:lnSpc>
                        <a:spcBef>
                          <a:spcPts val="25"/>
                        </a:spcBef>
                      </a:pPr>
                      <a:r>
                        <a:rPr dirty="0" sz="750" spc="-10" b="1">
                          <a:latin typeface="Calibri"/>
                          <a:cs typeface="Calibri"/>
                        </a:rPr>
                        <a:t>National</a:t>
                      </a:r>
                      <a:r>
                        <a:rPr dirty="0" sz="7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7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Week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5095">
                <a:tc>
                  <a:txBody>
                    <a:bodyPr/>
                    <a:lstStyle/>
                    <a:p>
                      <a:pPr marL="22860">
                        <a:lnSpc>
                          <a:spcPts val="860"/>
                        </a:lnSpc>
                        <a:spcBef>
                          <a:spcPts val="2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6th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860"/>
                        </a:lnSpc>
                        <a:spcBef>
                          <a:spcPts val="25"/>
                        </a:spcBef>
                      </a:pPr>
                      <a:r>
                        <a:rPr dirty="0" sz="7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750" spc="-20" b="1">
                          <a:latin typeface="Calibri"/>
                          <a:cs typeface="Calibri"/>
                        </a:rPr>
                        <a:t> Fair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81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11th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Choosing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a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degree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subject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Lesson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239395">
                        <a:lnSpc>
                          <a:spcPts val="910"/>
                        </a:lnSpc>
                        <a:spcBef>
                          <a:spcPts val="2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able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identify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subject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areas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would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enjoy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studying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degree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level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>
                        <a:lnSpc>
                          <a:spcPts val="875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aware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topics,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entry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requirements,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131445">
                        <a:lnSpc>
                          <a:spcPct val="10000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special requirements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graduate destinations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several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these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subject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areas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 marR="6032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18th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Researching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Degree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Courses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Lesson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55244">
                        <a:lnSpc>
                          <a:spcPct val="100000"/>
                        </a:lnSpc>
                        <a:tabLst>
                          <a:tab pos="1712595" algn="l"/>
                        </a:tabLst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*Have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explored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compared degree course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six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specific courses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*Decide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which,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if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any,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investigated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courses,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would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seriously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consider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applying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for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6032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1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15th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April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Study</a:t>
                      </a:r>
                      <a:r>
                        <a:rPr dirty="0" sz="7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Abroad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81280">
                        <a:lnSpc>
                          <a:spcPts val="910"/>
                        </a:lnSpc>
                        <a:tabLst>
                          <a:tab pos="1346835" algn="l"/>
                        </a:tabLst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able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identify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options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outside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UK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study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*Be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aware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entry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requirements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studying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abroad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tuition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accomodation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fee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differences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via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studying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outside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UK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UES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Education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 marR="6032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April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21st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Century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Recruitment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819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25">
                          <a:latin typeface="Calibri"/>
                          <a:cs typeface="Calibri"/>
                        </a:rPr>
                        <a:t>*To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understand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range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options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post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university,</a:t>
                      </a:r>
                      <a:r>
                        <a:rPr dirty="0" sz="7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college,</a:t>
                      </a:r>
                      <a:r>
                        <a:rPr dirty="0" sz="7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employment,</a:t>
                      </a:r>
                      <a:r>
                        <a:rPr dirty="0" sz="7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apprenticeships</a:t>
                      </a:r>
                      <a:r>
                        <a:rPr dirty="0" sz="7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etc.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393700">
                        <a:lnSpc>
                          <a:spcPct val="100000"/>
                        </a:lnSpc>
                      </a:pPr>
                      <a:r>
                        <a:rPr dirty="0" sz="750" spc="-25">
                          <a:latin typeface="Calibri"/>
                          <a:cs typeface="Calibri"/>
                        </a:rPr>
                        <a:t>*To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understand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recruitment practices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employment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apprenticeships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 marR="8064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Career Start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GDST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Karen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Kimura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6032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Possibilities,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Career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April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Financing</a:t>
                      </a:r>
                      <a:r>
                        <a:rPr dirty="0" sz="7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Higher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Education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61594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767715" algn="l"/>
                        </a:tabLst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*Understand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finance works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United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Kingdom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*How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apply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finance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*How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repayments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student finance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works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10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*Cost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living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-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budgeting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2860" marR="80645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Career Start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GDST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Karen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Kimura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See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Big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Picture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Listening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Creating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UCAS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Personal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Statement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*Understand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makes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great personal statement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 marR="2260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*Have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identified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the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and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evidence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include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personal statement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20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*Have started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write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personal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statement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Morrisby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1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May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" marR="204470">
                        <a:lnSpc>
                          <a:spcPct val="10000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Personal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Statements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Selective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Universities/Courses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76200">
                        <a:lnSpc>
                          <a:spcPts val="910"/>
                        </a:lnSpc>
                        <a:tabLst>
                          <a:tab pos="1527175" algn="l"/>
                          <a:tab pos="1656080" algn="l"/>
                        </a:tabLst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*Understand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makes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great personal statement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selective courses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*Have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identified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evidence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to</a:t>
                      </a:r>
                      <a:r>
                        <a:rPr dirty="0" sz="7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include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personal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statement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*Have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started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write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personal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statement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Careers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June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2024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UCAS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Hub</a:t>
                      </a:r>
                      <a:r>
                        <a:rPr dirty="0" sz="7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Lesson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2540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934085" algn="l"/>
                          <a:tab pos="1468755" algn="l"/>
                          <a:tab pos="1647189" algn="l"/>
                        </a:tabLst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complete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UCAS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hub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university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*Deadlines</a:t>
                      </a:r>
                      <a:r>
                        <a:rPr dirty="0" sz="7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UCAS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hub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applications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whether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bird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non-early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bird</a:t>
                      </a:r>
                      <a:r>
                        <a:rPr dirty="0" sz="7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applicant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different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aspects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application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750" spc="-25">
                          <a:latin typeface="Calibri"/>
                          <a:cs typeface="Calibri"/>
                        </a:rPr>
                        <a:t>*To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7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account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 start application 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university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 spc="-20">
                          <a:latin typeface="Calibri"/>
                          <a:cs typeface="Calibri"/>
                        </a:rPr>
                        <a:t>UCAS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>
                          <a:latin typeface="Calibri"/>
                          <a:cs typeface="Calibri"/>
                        </a:rPr>
                        <a:t>1,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5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10">
                          <a:latin typeface="Calibri"/>
                          <a:cs typeface="Calibri"/>
                        </a:rPr>
                        <a:t>Possibilities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860"/>
                        </a:lnSpc>
                        <a:spcBef>
                          <a:spcPts val="535"/>
                        </a:spcBef>
                      </a:pPr>
                      <a:r>
                        <a:rPr dirty="0" sz="750" spc="-1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7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-20">
                          <a:latin typeface="Calibri"/>
                          <a:cs typeface="Calibri"/>
                        </a:rPr>
                        <a:t>High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34155" y="679875"/>
          <a:ext cx="8595360" cy="6184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9505"/>
                <a:gridCol w="1534159"/>
                <a:gridCol w="1847850"/>
                <a:gridCol w="757554"/>
                <a:gridCol w="894080"/>
                <a:gridCol w="1066165"/>
                <a:gridCol w="1291590"/>
              </a:tblGrid>
              <a:tr h="112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1905">
                        <a:lnSpc>
                          <a:spcPts val="740"/>
                        </a:lnSpc>
                        <a:spcBef>
                          <a:spcPts val="45"/>
                        </a:spcBef>
                      </a:pPr>
                      <a:r>
                        <a:rPr dirty="0" sz="650" spc="-10" b="1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6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 b="1">
                          <a:latin typeface="Calibri"/>
                          <a:cs typeface="Calibri"/>
                        </a:rPr>
                        <a:t>13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3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spc="-20" b="1">
                          <a:latin typeface="Calibri"/>
                          <a:cs typeface="Calibri"/>
                        </a:rPr>
                        <a:t>Date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CEIAG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Activity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6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Outcomes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Partners</a:t>
                      </a:r>
                      <a:r>
                        <a:rPr dirty="0" sz="6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involved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0320" marR="173355">
                        <a:lnSpc>
                          <a:spcPct val="104400"/>
                        </a:lnSpc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Gatsby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Benchmarks</a:t>
                      </a:r>
                      <a:r>
                        <a:rPr dirty="0" sz="6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 b="1">
                          <a:latin typeface="Calibri"/>
                          <a:cs typeface="Calibri"/>
                        </a:rPr>
                        <a:t>Met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marR="199390">
                        <a:lnSpc>
                          <a:spcPts val="810"/>
                        </a:lnSpc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Learning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6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 b="1">
                          <a:latin typeface="Calibri"/>
                          <a:cs typeface="Calibri"/>
                        </a:rPr>
                        <a:t>CDI</a:t>
                      </a:r>
                      <a:r>
                        <a:rPr dirty="0" sz="6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Career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65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Framework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Skills Builder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Universal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Framework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September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UCAS Personal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Statement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Clinic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marR="87630">
                        <a:lnSpc>
                          <a:spcPts val="810"/>
                        </a:lnSpc>
                        <a:tabLst>
                          <a:tab pos="926465" algn="l"/>
                          <a:tab pos="1184910" algn="l"/>
                        </a:tabLst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 what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makes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 great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personal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statement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*Have identified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evidence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include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personal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statement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	*Have started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write their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personal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statement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Morrisby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1, 3,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Explore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Possibilities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September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UCAS Personal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Statement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Clinic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marR="87630">
                        <a:lnSpc>
                          <a:spcPts val="810"/>
                        </a:lnSpc>
                        <a:tabLst>
                          <a:tab pos="926465" algn="l"/>
                          <a:tab pos="1184910" algn="l"/>
                        </a:tabLst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 what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makes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 great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personal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statement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*Have identified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information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evidence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include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personal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statement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	*Have started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write their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personal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statement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Morrisby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1, 3,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Explore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Possibilities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September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Finance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marR="93980">
                        <a:lnSpc>
                          <a:spcPts val="810"/>
                        </a:lnSpc>
                        <a:tabLst>
                          <a:tab pos="687705" algn="l"/>
                          <a:tab pos="971550" algn="l"/>
                        </a:tabLst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 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finance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works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United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Kingdom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*How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apply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finance</a:t>
                      </a:r>
                      <a:r>
                        <a:rPr dirty="0" sz="65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*How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repayments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for student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finance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works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	*When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apply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student finance 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key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deadlines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" marR="295275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University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Liverpool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1, 3,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See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Big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Picture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Listening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September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 marR="9906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Successful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Interviews</a:t>
                      </a:r>
                      <a:r>
                        <a:rPr dirty="0" sz="65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Lesson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Personal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Statement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Writing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purpose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interview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14097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*Identify the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different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types of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interview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used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employers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universities/colleges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112395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 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prepare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 advance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job,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apprenticeship or university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interview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106045">
                        <a:lnSpc>
                          <a:spcPct val="104400"/>
                        </a:lnSpc>
                        <a:tabLst>
                          <a:tab pos="667385" algn="l"/>
                        </a:tabLst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*Know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present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themselves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interview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situation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*Have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learnt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technique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answer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common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interview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questions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Morrisby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1, 3,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Explore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Possibilities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 marR="35306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Teamwork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October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Job</a:t>
                      </a:r>
                      <a:r>
                        <a:rPr dirty="0" sz="6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Search</a:t>
                      </a:r>
                      <a:r>
                        <a:rPr dirty="0" sz="6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Techniques</a:t>
                      </a:r>
                      <a:r>
                        <a:rPr dirty="0" sz="6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Lesson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marR="158115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*Identify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different ways to find employment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work-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related</a:t>
                      </a:r>
                      <a:r>
                        <a:rPr dirty="0" sz="6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opportunities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306705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importance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using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networks 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tap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hidden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jobs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market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5080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*Know 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use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 professional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networks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appropriately for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job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search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Morrisby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1, 3,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 marR="214629">
                        <a:lnSpc>
                          <a:spcPct val="104400"/>
                        </a:lnSpc>
                        <a:spcBef>
                          <a:spcPts val="350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Possibilities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 Opportunities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 marR="152400">
                        <a:lnSpc>
                          <a:spcPct val="104400"/>
                        </a:lnSpc>
                        <a:spcBef>
                          <a:spcPts val="47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Speaking,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Teamwork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October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Linked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Profile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Lesson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*Recognise the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importance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of a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LinkedIn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profile.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 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utilise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LinkedIn.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*Identify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how to create an effective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LinkedIn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profile.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9144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*Practical time 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create a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LinkedIn or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amend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your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existing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one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LinkedIn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1, 2,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0320" marR="4445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Grow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Throughout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Possibilities,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Career,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See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Big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Picture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 Create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Opportunities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Speaking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 marL="20320">
                        <a:lnSpc>
                          <a:spcPts val="74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8th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November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3175">
                        <a:lnSpc>
                          <a:spcPts val="740"/>
                        </a:lnSpc>
                        <a:spcBef>
                          <a:spcPts val="45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National STEM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Alumna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Pfizer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Talk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(Vaccine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 b="1">
                          <a:latin typeface="Calibri"/>
                          <a:cs typeface="Calibri"/>
                        </a:rPr>
                        <a:t>Development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27th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November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Resilience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 Careers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Lesson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marR="104139">
                        <a:lnSpc>
                          <a:spcPts val="810"/>
                        </a:lnSpc>
                        <a:spcBef>
                          <a:spcPts val="20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*Be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able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define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resilience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its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importance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developing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managing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career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48260">
                        <a:lnSpc>
                          <a:spcPts val="81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*Identify how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 demonstrate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resilience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different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situations</a:t>
                      </a:r>
                      <a:r>
                        <a:rPr dirty="0" sz="650" spc="2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*Identify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ways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they can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develop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own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resilience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Morrisby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Career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Staying Positive and Aiming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December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" marR="358775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Understanding School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Leaver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Graduate Jobs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Lesson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marR="139065">
                        <a:lnSpc>
                          <a:spcPts val="81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what’s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meant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labour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information (LMI)</a:t>
                      </a:r>
                      <a:r>
                        <a:rPr dirty="0" sz="65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*Identify different sources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LMI *Know how 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investigate school leaver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graduate opportunities using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different sources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LMI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Morrisby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1, 2,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" marR="214629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Explore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Possibilities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Seeing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Bigger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Picture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" marR="15240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Speaking,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Teamwork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11th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December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" marR="288290">
                        <a:lnSpc>
                          <a:spcPct val="10440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Completing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Apprenticeship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Job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Application Forms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Lesson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 why employers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use application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forms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 marR="104139">
                        <a:lnSpc>
                          <a:spcPct val="104400"/>
                        </a:lnSpc>
                        <a:tabLst>
                          <a:tab pos="1395095" algn="l"/>
                        </a:tabLst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*Summarise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basic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details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employers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seek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their application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forms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*Arrange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employer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requirements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help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structure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65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dirty="0" sz="6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answers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Morrisby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1, 3,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Explore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Possibilities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  <a:spcBef>
                          <a:spcPts val="50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Speaking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W/C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February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UCAS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Confirmation</a:t>
                      </a:r>
                      <a:r>
                        <a:rPr dirty="0" sz="6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Clearing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confirmation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clearing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works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*Be able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firm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insure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university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offers</a:t>
                      </a:r>
                      <a:endParaRPr sz="650">
                        <a:latin typeface="Calibri"/>
                        <a:cs typeface="Calibri"/>
                      </a:endParaRPr>
                    </a:p>
                    <a:p>
                      <a:pPr marL="20320">
                        <a:lnSpc>
                          <a:spcPts val="725"/>
                        </a:lnSpc>
                        <a:spcBef>
                          <a:spcPts val="30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*Understand what is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required for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results </a:t>
                      </a:r>
                      <a:r>
                        <a:rPr dirty="0" sz="650" spc="-25">
                          <a:latin typeface="Calibri"/>
                          <a:cs typeface="Calibri"/>
                        </a:rPr>
                        <a:t>day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 spc="-10">
                          <a:latin typeface="Calibri"/>
                          <a:cs typeface="Calibri"/>
                        </a:rPr>
                        <a:t>Careers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1, </a:t>
                      </a:r>
                      <a:r>
                        <a:rPr dirty="0" sz="650" spc="-50">
                          <a:latin typeface="Calibri"/>
                          <a:cs typeface="Calibri"/>
                        </a:rPr>
                        <a:t>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Manage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10">
                          <a:latin typeface="Calibri"/>
                          <a:cs typeface="Calibri"/>
                        </a:rPr>
                        <a:t>Career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ts val="740"/>
                        </a:lnSpc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Listening,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Speaking,</a:t>
                      </a:r>
                      <a:r>
                        <a:rPr dirty="0" sz="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Aiming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High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 marL="20320">
                        <a:lnSpc>
                          <a:spcPts val="74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4th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10th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1905">
                        <a:lnSpc>
                          <a:spcPts val="740"/>
                        </a:lnSpc>
                        <a:spcBef>
                          <a:spcPts val="45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National Careers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 b="1">
                          <a:latin typeface="Calibri"/>
                          <a:cs typeface="Calibri"/>
                        </a:rPr>
                        <a:t>Week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2395">
                <a:tc>
                  <a:txBody>
                    <a:bodyPr/>
                    <a:lstStyle/>
                    <a:p>
                      <a:pPr marL="20320">
                        <a:lnSpc>
                          <a:spcPts val="74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latin typeface="Calibri"/>
                          <a:cs typeface="Calibri"/>
                        </a:rPr>
                        <a:t>6th</a:t>
                      </a:r>
                      <a:r>
                        <a:rPr dirty="0" sz="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>
                          <a:latin typeface="Calibri"/>
                          <a:cs typeface="Calibri"/>
                        </a:rPr>
                        <a:t>March</a:t>
                      </a:r>
                      <a:r>
                        <a:rPr dirty="0" sz="6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>
                          <a:latin typeface="Calibri"/>
                          <a:cs typeface="Calibri"/>
                        </a:rPr>
                        <a:t>2024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marR="3810">
                        <a:lnSpc>
                          <a:spcPts val="740"/>
                        </a:lnSpc>
                        <a:spcBef>
                          <a:spcPts val="45"/>
                        </a:spcBef>
                      </a:pPr>
                      <a:r>
                        <a:rPr dirty="0" sz="650" b="1">
                          <a:latin typeface="Calibri"/>
                          <a:cs typeface="Calibri"/>
                        </a:rPr>
                        <a:t>NGHS</a:t>
                      </a:r>
                      <a:r>
                        <a:rPr dirty="0" sz="6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b="1">
                          <a:latin typeface="Calibri"/>
                          <a:cs typeface="Calibri"/>
                        </a:rPr>
                        <a:t>Careers</a:t>
                      </a:r>
                      <a:r>
                        <a:rPr dirty="0" sz="6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50" spc="-20" b="1">
                          <a:latin typeface="Calibri"/>
                          <a:cs typeface="Calibri"/>
                        </a:rPr>
                        <a:t>Fair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Programme 2023-2024 (Years 7 - 13).xlsx</dc:title>
  <dcterms:created xsi:type="dcterms:W3CDTF">2023-11-24T11:41:05Z</dcterms:created>
  <dcterms:modified xsi:type="dcterms:W3CDTF">2023-11-24T11:41:05Z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2023-11-23T00:00:00Z</vt:filetime>
  </property>
  <property fmtid="{D5CDD505-2E9C-101B-9397-08002B2CF9AE}" pid="3" name="Creator">
    <vt:lpwstr>Google Sheets</vt:lpwstr>
  </property>
  <property fmtid="{D5CDD505-2E9C-101B-9397-08002B2CF9AE}" pid="4" name="LastSaved">
    <vt:filetime>2023-11-24T00:00:00Z</vt:filetime>
  </property>
</Properties>
</file>